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93" r:id="rId4"/>
    <p:sldId id="294" r:id="rId5"/>
    <p:sldId id="295" r:id="rId6"/>
    <p:sldId id="284" r:id="rId7"/>
    <p:sldId id="285" r:id="rId8"/>
    <p:sldId id="287" r:id="rId9"/>
    <p:sldId id="286" r:id="rId10"/>
    <p:sldId id="288" r:id="rId11"/>
    <p:sldId id="290" r:id="rId12"/>
    <p:sldId id="291" r:id="rId13"/>
    <p:sldId id="292" r:id="rId14"/>
    <p:sldId id="296" r:id="rId15"/>
    <p:sldId id="297" r:id="rId16"/>
    <p:sldId id="300" r:id="rId17"/>
    <p:sldId id="301" r:id="rId18"/>
    <p:sldId id="298" r:id="rId19"/>
    <p:sldId id="299" r:id="rId20"/>
    <p:sldId id="302" r:id="rId21"/>
    <p:sldId id="303" r:id="rId22"/>
    <p:sldId id="304" r:id="rId23"/>
    <p:sldId id="305" r:id="rId24"/>
    <p:sldId id="306" r:id="rId25"/>
    <p:sldId id="311" r:id="rId26"/>
    <p:sldId id="312" r:id="rId27"/>
    <p:sldId id="313" r:id="rId28"/>
    <p:sldId id="314" r:id="rId29"/>
    <p:sldId id="315" r:id="rId30"/>
    <p:sldId id="316" r:id="rId31"/>
    <p:sldId id="318" r:id="rId3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D772-2A4A-42A8-B804-FAE1D47255DC}" type="datetimeFigureOut">
              <a:rPr lang="es-ES" smtClean="0"/>
              <a:t>03/09/2015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0F9D-43AE-45E8-83A1-1D86BCF7DF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1702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D772-2A4A-42A8-B804-FAE1D47255DC}" type="datetimeFigureOut">
              <a:rPr lang="es-ES" smtClean="0"/>
              <a:t>03/09/2015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0F9D-43AE-45E8-83A1-1D86BCF7DF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8960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D772-2A4A-42A8-B804-FAE1D47255DC}" type="datetimeFigureOut">
              <a:rPr lang="es-ES" smtClean="0"/>
              <a:t>03/09/2015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0F9D-43AE-45E8-83A1-1D86BCF7DF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0221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D772-2A4A-42A8-B804-FAE1D47255DC}" type="datetimeFigureOut">
              <a:rPr lang="es-ES" smtClean="0"/>
              <a:t>03/09/2015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0F9D-43AE-45E8-83A1-1D86BCF7DF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570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D772-2A4A-42A8-B804-FAE1D47255DC}" type="datetimeFigureOut">
              <a:rPr lang="es-ES" smtClean="0"/>
              <a:t>03/09/2015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0F9D-43AE-45E8-83A1-1D86BCF7DF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7452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D772-2A4A-42A8-B804-FAE1D47255DC}" type="datetimeFigureOut">
              <a:rPr lang="es-ES" smtClean="0"/>
              <a:t>03/09/2015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0F9D-43AE-45E8-83A1-1D86BCF7DF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4016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D772-2A4A-42A8-B804-FAE1D47255DC}" type="datetimeFigureOut">
              <a:rPr lang="es-ES" smtClean="0"/>
              <a:t>03/09/2015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0F9D-43AE-45E8-83A1-1D86BCF7DF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075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D772-2A4A-42A8-B804-FAE1D47255DC}" type="datetimeFigureOut">
              <a:rPr lang="es-ES" smtClean="0"/>
              <a:t>03/09/2015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0F9D-43AE-45E8-83A1-1D86BCF7DF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7029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D772-2A4A-42A8-B804-FAE1D47255DC}" type="datetimeFigureOut">
              <a:rPr lang="es-ES" smtClean="0"/>
              <a:t>03/09/2015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0F9D-43AE-45E8-83A1-1D86BCF7DF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29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D772-2A4A-42A8-B804-FAE1D47255DC}" type="datetimeFigureOut">
              <a:rPr lang="es-ES" smtClean="0"/>
              <a:t>03/09/2015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0F9D-43AE-45E8-83A1-1D86BCF7DF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9511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8D772-2A4A-42A8-B804-FAE1D47255DC}" type="datetimeFigureOut">
              <a:rPr lang="es-ES" smtClean="0"/>
              <a:t>03/09/2015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E0F9D-43AE-45E8-83A1-1D86BCF7DF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0129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8D772-2A4A-42A8-B804-FAE1D47255DC}" type="datetimeFigureOut">
              <a:rPr lang="es-ES" smtClean="0"/>
              <a:t>03/09/2015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E0F9D-43AE-45E8-83A1-1D86BCF7DF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7105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udistrital.edu.co:8080/web/mcic/2015-iii?p_auth=TQhNsKA6&amp;p_p_auth=7Q0rVP2F&amp;p_p_id=49&amp;p_p_lifecycle=1&amp;p_p_state=normal&amp;p_p_mode=view&amp;_49_struts_action=/my_places/view&amp;_49_groupId=14334&amp;_49_privateLayout=fals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939143"/>
            <a:ext cx="9144000" cy="1655762"/>
          </a:xfrm>
        </p:spPr>
        <p:txBody>
          <a:bodyPr/>
          <a:lstStyle/>
          <a:p>
            <a:r>
              <a:rPr lang="es-ES" b="1" dirty="0"/>
              <a:t>SEMINARIO DE INVESTIGACIÓN</a:t>
            </a:r>
          </a:p>
          <a:p>
            <a:r>
              <a:rPr lang="es-ES" b="1" dirty="0">
                <a:hlinkClick r:id="rId2"/>
              </a:rPr>
              <a:t>Maestría en Ciencias de la Información y las Comunicaciones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Picture 2" descr="https://udistrital.files.wordpress.com/2012/12/escudo_ud-225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0" y="0"/>
            <a:ext cx="127635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900" y="2241549"/>
            <a:ext cx="6781800" cy="215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1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AÑADIR REFERENCIAS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s-ES" dirty="0"/>
          </a:p>
          <a:p>
            <a:r>
              <a:rPr lang="es-ES" dirty="0" smtClean="0"/>
              <a:t>Manualmente </a:t>
            </a:r>
            <a:endParaRPr lang="es-ES" dirty="0"/>
          </a:p>
          <a:p>
            <a:r>
              <a:rPr lang="es-ES" dirty="0" smtClean="0"/>
              <a:t>Añadiendo </a:t>
            </a:r>
            <a:r>
              <a:rPr lang="es-ES" dirty="0"/>
              <a:t>directamente documentos desde archivos PDF </a:t>
            </a:r>
          </a:p>
          <a:p>
            <a:r>
              <a:rPr lang="es-ES" dirty="0"/>
              <a:t>I</a:t>
            </a:r>
            <a:r>
              <a:rPr lang="es-ES" dirty="0" smtClean="0"/>
              <a:t>mportando </a:t>
            </a:r>
            <a:r>
              <a:rPr lang="es-ES" dirty="0"/>
              <a:t>desde otros gestores bibliográficos como </a:t>
            </a:r>
            <a:r>
              <a:rPr lang="es-ES" dirty="0" err="1"/>
              <a:t>EndNote</a:t>
            </a:r>
            <a:r>
              <a:rPr lang="es-ES" dirty="0"/>
              <a:t>, </a:t>
            </a:r>
            <a:r>
              <a:rPr lang="es-ES" dirty="0" err="1"/>
              <a:t>BibText</a:t>
            </a:r>
            <a:r>
              <a:rPr lang="es-ES" dirty="0"/>
              <a:t> y otras bibliotecas con formato RIS. </a:t>
            </a:r>
          </a:p>
          <a:p>
            <a:r>
              <a:rPr lang="es-ES" dirty="0" smtClean="0"/>
              <a:t>Importando </a:t>
            </a:r>
            <a:r>
              <a:rPr lang="es-ES" dirty="0"/>
              <a:t>resultados desde Bases de datos. Ejemplos: </a:t>
            </a:r>
            <a:r>
              <a:rPr lang="es-ES" dirty="0" err="1"/>
              <a:t>Mergullador</a:t>
            </a:r>
            <a:r>
              <a:rPr lang="es-ES" dirty="0"/>
              <a:t>, </a:t>
            </a:r>
            <a:r>
              <a:rPr lang="es-ES" dirty="0" err="1"/>
              <a:t>Embase</a:t>
            </a:r>
            <a:r>
              <a:rPr lang="es-ES" dirty="0"/>
              <a:t>, Web of </a:t>
            </a:r>
            <a:r>
              <a:rPr lang="es-ES" dirty="0" err="1"/>
              <a:t>Science</a:t>
            </a:r>
            <a:r>
              <a:rPr lang="es-ES" dirty="0"/>
              <a:t>,… </a:t>
            </a:r>
          </a:p>
          <a:p>
            <a:r>
              <a:rPr lang="es-ES" dirty="0" smtClean="0"/>
              <a:t>SINCRONIZAR</a:t>
            </a:r>
            <a:r>
              <a:rPr lang="es-ES" dirty="0"/>
              <a:t>. (</a:t>
            </a:r>
            <a:r>
              <a:rPr lang="es-ES" dirty="0" err="1"/>
              <a:t>Synchronize</a:t>
            </a:r>
            <a:r>
              <a:rPr lang="es-ES" dirty="0"/>
              <a:t> Library) </a:t>
            </a:r>
          </a:p>
          <a:p>
            <a:r>
              <a:rPr lang="es-ES" dirty="0"/>
              <a:t>o Sincronizando desde cuentas de </a:t>
            </a:r>
            <a:r>
              <a:rPr lang="es-ES" dirty="0" err="1"/>
              <a:t>CiteUlike</a:t>
            </a:r>
            <a:r>
              <a:rPr lang="es-ES" dirty="0"/>
              <a:t> y </a:t>
            </a:r>
            <a:r>
              <a:rPr lang="es-ES" dirty="0" err="1"/>
              <a:t>Zotero</a:t>
            </a:r>
            <a:r>
              <a:rPr lang="es-ES" dirty="0"/>
              <a:t> </a:t>
            </a:r>
          </a:p>
          <a:p>
            <a:r>
              <a:rPr lang="es-ES" dirty="0" smtClean="0"/>
              <a:t>Añadiendo </a:t>
            </a:r>
            <a:r>
              <a:rPr lang="es-ES" dirty="0"/>
              <a:t>referencias desde cuentas de otros usuarios de </a:t>
            </a:r>
            <a:r>
              <a:rPr lang="es-ES" dirty="0" err="1"/>
              <a:t>Mendeley</a:t>
            </a:r>
            <a:r>
              <a:rPr lang="es-ES" dirty="0"/>
              <a:t>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534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Manualmente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219994"/>
            <a:ext cx="95123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4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3100" y="0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s-ES" sz="3200" b="1" dirty="0"/>
              <a:t>Añadiendo directamente documentos desde archivos PDF </a:t>
            </a:r>
            <a:endParaRPr lang="es-ES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69988"/>
            <a:ext cx="10642600" cy="51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9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8700" y="9525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b="1" dirty="0"/>
              <a:t>Añadiendo directamente documentos desde archivos PDF </a:t>
            </a:r>
            <a:endParaRPr lang="es-ES" sz="32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7600"/>
            <a:ext cx="104140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2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900" y="1873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Importando desde otros gestores bibliográficos como </a:t>
            </a:r>
            <a:r>
              <a:rPr lang="es-ES" sz="3200" b="1" dirty="0" err="1"/>
              <a:t>EndNote</a:t>
            </a:r>
            <a:r>
              <a:rPr lang="es-ES" sz="3200" b="1" dirty="0"/>
              <a:t>, </a:t>
            </a:r>
            <a:r>
              <a:rPr lang="es-ES" sz="3200" b="1" dirty="0" err="1"/>
              <a:t>BibText</a:t>
            </a:r>
            <a:r>
              <a:rPr lang="es-ES" sz="3200" b="1" dirty="0"/>
              <a:t> y otras bibliotecas con formato RIS. </a:t>
            </a:r>
            <a:endParaRPr lang="es-ES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11200" y="1512888"/>
            <a:ext cx="11074400" cy="4351338"/>
          </a:xfrm>
        </p:spPr>
        <p:txBody>
          <a:bodyPr>
            <a:normAutofit/>
          </a:bodyPr>
          <a:lstStyle/>
          <a:p>
            <a:pPr algn="just"/>
            <a:endParaRPr lang="es-ES" dirty="0"/>
          </a:p>
          <a:p>
            <a:pPr algn="just"/>
            <a:r>
              <a:rPr lang="es-ES" b="1" dirty="0" smtClean="0"/>
              <a:t>En </a:t>
            </a:r>
            <a:r>
              <a:rPr lang="es-ES" b="1" dirty="0" err="1"/>
              <a:t>EndNote</a:t>
            </a:r>
            <a:r>
              <a:rPr lang="es-ES" dirty="0"/>
              <a:t>: Exportamos la biblioteca escogiendo .</a:t>
            </a:r>
            <a:r>
              <a:rPr lang="es-ES" dirty="0" err="1"/>
              <a:t>xml</a:t>
            </a:r>
            <a:r>
              <a:rPr lang="es-ES" dirty="0"/>
              <a:t> como tipo de fichero (</a:t>
            </a:r>
            <a:r>
              <a:rPr lang="es-ES" dirty="0" err="1"/>
              <a:t>type</a:t>
            </a:r>
            <a:r>
              <a:rPr lang="es-ES" dirty="0"/>
              <a:t>) y RIS como estilo de salida (output </a:t>
            </a:r>
            <a:r>
              <a:rPr lang="es-ES" dirty="0" err="1"/>
              <a:t>style</a:t>
            </a:r>
            <a:r>
              <a:rPr lang="es-ES" dirty="0"/>
              <a:t>), le damos un nombre y lo guardamos. </a:t>
            </a:r>
          </a:p>
          <a:p>
            <a:pPr algn="just"/>
            <a:r>
              <a:rPr lang="es-ES" b="1" dirty="0" smtClean="0"/>
              <a:t>En </a:t>
            </a:r>
            <a:r>
              <a:rPr lang="es-ES" b="1" dirty="0" err="1"/>
              <a:t>Mendeley</a:t>
            </a:r>
            <a:r>
              <a:rPr lang="es-ES" dirty="0"/>
              <a:t>: Seleccionamos </a:t>
            </a:r>
            <a:r>
              <a:rPr lang="es-ES" b="1" dirty="0"/>
              <a:t>“</a:t>
            </a:r>
            <a:r>
              <a:rPr lang="es-ES" b="1" dirty="0" err="1"/>
              <a:t>Add</a:t>
            </a:r>
            <a:r>
              <a:rPr lang="es-ES" b="1" dirty="0"/>
              <a:t> Files”</a:t>
            </a:r>
            <a:r>
              <a:rPr lang="es-ES" dirty="0"/>
              <a:t>, seleccionamos el fichero XML que habíamos exportado previamente de </a:t>
            </a:r>
            <a:r>
              <a:rPr lang="es-ES" dirty="0" err="1"/>
              <a:t>EndNote</a:t>
            </a:r>
            <a:r>
              <a:rPr lang="es-ES" dirty="0"/>
              <a:t> y pulsamos en “Open”, Se incorporará la biblioteca de </a:t>
            </a:r>
            <a:r>
              <a:rPr lang="es-ES" dirty="0" err="1"/>
              <a:t>EndNote</a:t>
            </a:r>
            <a:r>
              <a:rPr lang="es-ES" dirty="0"/>
              <a:t> a </a:t>
            </a:r>
            <a:r>
              <a:rPr lang="es-ES" dirty="0" err="1"/>
              <a:t>Mendeley</a:t>
            </a:r>
            <a:r>
              <a:rPr lang="es-ES" dirty="0"/>
              <a:t>. </a:t>
            </a:r>
          </a:p>
          <a:p>
            <a:pPr algn="just"/>
            <a:r>
              <a:rPr lang="es-ES" dirty="0"/>
              <a:t>Desde </a:t>
            </a:r>
            <a:r>
              <a:rPr lang="es-ES" dirty="0" err="1"/>
              <a:t>Mendeley</a:t>
            </a:r>
            <a:r>
              <a:rPr lang="es-ES" dirty="0"/>
              <a:t> usaremos la opción “</a:t>
            </a:r>
            <a:r>
              <a:rPr lang="es-ES" dirty="0" err="1"/>
              <a:t>Add</a:t>
            </a:r>
            <a:r>
              <a:rPr lang="es-ES" dirty="0"/>
              <a:t> Files” para importar referencias de </a:t>
            </a:r>
            <a:r>
              <a:rPr lang="es-ES" dirty="0" err="1"/>
              <a:t>BibText</a:t>
            </a:r>
            <a:r>
              <a:rPr lang="es-ES" dirty="0"/>
              <a:t> y RIS. </a:t>
            </a:r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5939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Importando resultados desde Bases de datos. </a:t>
            </a:r>
            <a:endParaRPr lang="es-ES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904240"/>
            <a:ext cx="10490200" cy="54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7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9450" y="-3460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Importando resultados desde Bases de datos. </a:t>
            </a:r>
            <a:endParaRPr lang="es-ES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647700"/>
            <a:ext cx="103759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2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4" y="677723"/>
            <a:ext cx="10423525" cy="601472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424150" y="92948"/>
            <a:ext cx="80092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/>
              <a:t>Importando resultados desde Bases de datos. 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23122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>
                <a:latin typeface="+mn-lt"/>
                <a:ea typeface="+mn-ea"/>
                <a:cs typeface="+mn-cs"/>
              </a:rPr>
              <a:t>Importando desde otros sitios Web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447800"/>
            <a:ext cx="9858375" cy="485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8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66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SINCRONIZAR. </a:t>
            </a:r>
            <a:endParaRPr lang="es-ES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dirty="0"/>
              <a:t>Esta característica nos permitirá acceder a nuestros </a:t>
            </a:r>
            <a:r>
              <a:rPr lang="es-ES" dirty="0" err="1"/>
              <a:t>PDFs</a:t>
            </a:r>
            <a:r>
              <a:rPr lang="es-ES" dirty="0"/>
              <a:t> desde cualquier parte, el proceso a seguir es el siguiente: </a:t>
            </a:r>
          </a:p>
          <a:p>
            <a:r>
              <a:rPr lang="es-ES" dirty="0"/>
              <a:t>1. Seleccionamos </a:t>
            </a:r>
            <a:r>
              <a:rPr lang="es-ES" b="1" dirty="0"/>
              <a:t>“</a:t>
            </a:r>
            <a:r>
              <a:rPr lang="es-ES" b="1" dirty="0" err="1"/>
              <a:t>All</a:t>
            </a:r>
            <a:r>
              <a:rPr lang="es-ES" b="1" dirty="0"/>
              <a:t> </a:t>
            </a:r>
            <a:r>
              <a:rPr lang="es-ES" b="1" dirty="0" err="1"/>
              <a:t>Documents</a:t>
            </a:r>
            <a:r>
              <a:rPr lang="es-ES" b="1" dirty="0"/>
              <a:t>” </a:t>
            </a:r>
            <a:r>
              <a:rPr lang="es-ES" dirty="0"/>
              <a:t>en el panel </a:t>
            </a:r>
            <a:r>
              <a:rPr lang="es-ES" dirty="0" err="1"/>
              <a:t>My</a:t>
            </a:r>
            <a:r>
              <a:rPr lang="es-ES" dirty="0"/>
              <a:t> Library </a:t>
            </a:r>
          </a:p>
          <a:p>
            <a:r>
              <a:rPr lang="es-ES" dirty="0"/>
              <a:t>2. Seleccionar </a:t>
            </a:r>
            <a:r>
              <a:rPr lang="es-ES" b="1" dirty="0"/>
              <a:t>“</a:t>
            </a:r>
            <a:r>
              <a:rPr lang="es-ES" b="1" dirty="0" err="1"/>
              <a:t>Edit</a:t>
            </a:r>
            <a:r>
              <a:rPr lang="es-ES" b="1" dirty="0"/>
              <a:t> </a:t>
            </a:r>
            <a:r>
              <a:rPr lang="es-ES" b="1" dirty="0" err="1"/>
              <a:t>Settings</a:t>
            </a:r>
            <a:r>
              <a:rPr lang="es-ES" b="1" dirty="0"/>
              <a:t>” </a:t>
            </a:r>
            <a:r>
              <a:rPr lang="es-ES" dirty="0"/>
              <a:t>y seleccionamos las colecciones que queremos sincronizar </a:t>
            </a:r>
          </a:p>
          <a:p>
            <a:r>
              <a:rPr lang="es-ES" dirty="0"/>
              <a:t>3. Pulsar en </a:t>
            </a:r>
            <a:r>
              <a:rPr lang="es-ES" b="1" dirty="0"/>
              <a:t>“</a:t>
            </a:r>
            <a:r>
              <a:rPr lang="es-ES" b="1" dirty="0" err="1"/>
              <a:t>Sync</a:t>
            </a:r>
            <a:r>
              <a:rPr lang="es-ES" b="1" dirty="0"/>
              <a:t> Library” </a:t>
            </a:r>
            <a:r>
              <a:rPr lang="es-ES" dirty="0"/>
              <a:t>para sincronizar las cuentas de la versión local y web </a:t>
            </a:r>
          </a:p>
          <a:p>
            <a:r>
              <a:rPr lang="es-ES" dirty="0"/>
              <a:t>4. Si no está abierta nos pedirá que introduzcamos las claves de nuestra cuenta web. </a:t>
            </a:r>
            <a:endParaRPr lang="es-ES" dirty="0" smtClean="0"/>
          </a:p>
          <a:p>
            <a:r>
              <a:rPr lang="es-ES" dirty="0"/>
              <a:t>El proceso de sincronización puede ser de web a local y de local a web,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331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¿QUÉ ES MENDELEY?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27050" y="1690688"/>
            <a:ext cx="11137900" cy="4351338"/>
          </a:xfrm>
        </p:spPr>
        <p:txBody>
          <a:bodyPr>
            <a:normAutofit/>
          </a:bodyPr>
          <a:lstStyle/>
          <a:p>
            <a:pPr algn="just"/>
            <a:r>
              <a:rPr lang="es-ES" sz="3600" dirty="0" err="1"/>
              <a:t>Mendeley</a:t>
            </a:r>
            <a:r>
              <a:rPr lang="es-ES" sz="3600" dirty="0"/>
              <a:t> es un gestor bibliográfico que combina una versión web con una versión de Escritorio. Además incorpora funcionalidades de la Web 2.0 que permiten compartir las referencias bibliográficas con contactos y navegar por los contenidos subidos por otros usuarios. </a:t>
            </a:r>
          </a:p>
          <a:p>
            <a:pPr algn="just"/>
            <a:r>
              <a:rPr lang="es-ES" sz="3600" dirty="0" err="1"/>
              <a:t>Mendeley</a:t>
            </a:r>
            <a:r>
              <a:rPr lang="es-ES" sz="3600" dirty="0"/>
              <a:t> </a:t>
            </a:r>
            <a:r>
              <a:rPr lang="es-ES" sz="3600" dirty="0" smtClean="0"/>
              <a:t>dispone </a:t>
            </a:r>
            <a:r>
              <a:rPr lang="es-ES" sz="3600" dirty="0"/>
              <a:t>de una versión gratuita y otras versiones de pago con mayores funcionalidades. </a:t>
            </a:r>
          </a:p>
        </p:txBody>
      </p:sp>
    </p:spTree>
    <p:extLst>
      <p:ext uri="{BB962C8B-B14F-4D97-AF65-F5344CB8AC3E}">
        <p14:creationId xmlns:p14="http://schemas.microsoft.com/office/powerpoint/2010/main" val="3532373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66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SINCRONIZAR. </a:t>
            </a:r>
            <a:endParaRPr lang="es-ES" sz="32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24" y="939800"/>
            <a:ext cx="101631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3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EXPORTAR REFERENCIAS </a:t>
            </a:r>
            <a:endParaRPr lang="es-ES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0500" y="1325563"/>
            <a:ext cx="11722100" cy="4351338"/>
          </a:xfrm>
        </p:spPr>
        <p:txBody>
          <a:bodyPr>
            <a:normAutofit/>
          </a:bodyPr>
          <a:lstStyle/>
          <a:p>
            <a:r>
              <a:rPr lang="es-ES" sz="3600" dirty="0"/>
              <a:t>Es posible crear un fichero de exportación de referencias de nuestra biblioteca </a:t>
            </a:r>
            <a:r>
              <a:rPr lang="es-ES" sz="3600" dirty="0" err="1"/>
              <a:t>Mendeley</a:t>
            </a:r>
            <a:r>
              <a:rPr lang="es-ES" sz="3600" dirty="0"/>
              <a:t> para poder importarlas a otros gestores bibliográficos como </a:t>
            </a:r>
            <a:r>
              <a:rPr lang="es-ES" sz="3600" dirty="0" err="1"/>
              <a:t>EndNote</a:t>
            </a:r>
            <a:r>
              <a:rPr lang="es-ES" sz="3600" dirty="0"/>
              <a:t>, </a:t>
            </a:r>
            <a:r>
              <a:rPr lang="es-ES" sz="3600" dirty="0" err="1"/>
              <a:t>BibText</a:t>
            </a:r>
            <a:r>
              <a:rPr lang="es-ES" sz="3600" dirty="0"/>
              <a:t>,… </a:t>
            </a:r>
            <a:endParaRPr lang="es-ES" sz="3600" dirty="0" smtClean="0"/>
          </a:p>
          <a:p>
            <a:endParaRPr lang="es-ES" sz="3600" dirty="0"/>
          </a:p>
          <a:p>
            <a:r>
              <a:rPr lang="es-ES" sz="3600" dirty="0"/>
              <a:t>Se abrirá un cuadro de diálogo en el que podremos elegir el formato en el que queremos guardar el fichero: .</a:t>
            </a:r>
            <a:r>
              <a:rPr lang="es-ES" sz="3600" dirty="0" err="1"/>
              <a:t>xml</a:t>
            </a:r>
            <a:r>
              <a:rPr lang="es-ES" sz="3600" dirty="0"/>
              <a:t>, .</a:t>
            </a:r>
            <a:r>
              <a:rPr lang="es-ES" sz="3600" dirty="0" err="1"/>
              <a:t>ris</a:t>
            </a:r>
            <a:r>
              <a:rPr lang="es-ES" sz="3600" dirty="0"/>
              <a:t> o </a:t>
            </a:r>
            <a:r>
              <a:rPr lang="es-ES" sz="3600" dirty="0" err="1"/>
              <a:t>BibTex</a:t>
            </a:r>
            <a:r>
              <a:rPr lang="es-ES" sz="3600" dirty="0"/>
              <a:t> </a:t>
            </a:r>
          </a:p>
          <a:p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23890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EXPORTAR REFERENCIAS </a:t>
            </a:r>
            <a:endParaRPr lang="es-ES" sz="32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614" y="1216024"/>
            <a:ext cx="9463286" cy="519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9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EXPORTAR REFERENCIAS </a:t>
            </a:r>
            <a:endParaRPr lang="es-ES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875506"/>
            <a:ext cx="9493250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/>
              <a:t>EXPORTAR REFERENCIAS </a:t>
            </a:r>
            <a:endParaRPr lang="es-ES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990599"/>
            <a:ext cx="941070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1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74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2800" b="1" dirty="0" smtClean="0"/>
              <a:t>MENDELEY Y WORD</a:t>
            </a:r>
            <a:endParaRPr lang="es-ES" sz="28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1042988"/>
            <a:ext cx="10210800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1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939006"/>
            <a:ext cx="10636250" cy="5449094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7874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2800" b="1" dirty="0" smtClean="0"/>
              <a:t>MENDELEY Y WORD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298195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978694"/>
            <a:ext cx="10515600" cy="5676106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7874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2800" b="1" dirty="0" smtClean="0"/>
              <a:t>MENDELEY Y WORD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29862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927100"/>
            <a:ext cx="10833100" cy="5588000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7874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2800" b="1" dirty="0" smtClean="0"/>
              <a:t>MENDELEY Y WORD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8029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901700"/>
            <a:ext cx="10706100" cy="5537200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7874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2800" b="1" dirty="0" smtClean="0"/>
              <a:t>MENDELEY Y WORD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89380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Características de </a:t>
            </a:r>
            <a:r>
              <a:rPr lang="es-ES" b="1" dirty="0" err="1"/>
              <a:t>Mendeley</a:t>
            </a:r>
            <a:r>
              <a:rPr lang="es-ES" b="1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5600" y="1152525"/>
            <a:ext cx="11607800" cy="4351338"/>
          </a:xfrm>
        </p:spPr>
        <p:txBody>
          <a:bodyPr>
            <a:noAutofit/>
          </a:bodyPr>
          <a:lstStyle/>
          <a:p>
            <a:pPr algn="just"/>
            <a:endParaRPr lang="es-ES" sz="3200" dirty="0"/>
          </a:p>
          <a:p>
            <a:pPr algn="just"/>
            <a:r>
              <a:rPr lang="es-ES" sz="3200" dirty="0" err="1"/>
              <a:t>Mendeley</a:t>
            </a:r>
            <a:r>
              <a:rPr lang="es-ES" sz="3200" dirty="0"/>
              <a:t> extrae automáticamente los metadatos y las referencias de los artículos desde archivos PDF. También recupera información adicional desde </a:t>
            </a:r>
            <a:r>
              <a:rPr lang="es-ES" sz="3200" dirty="0" err="1"/>
              <a:t>Crossref</a:t>
            </a:r>
            <a:r>
              <a:rPr lang="es-ES" sz="3200" dirty="0"/>
              <a:t>, </a:t>
            </a:r>
            <a:r>
              <a:rPr lang="es-ES" sz="3200" dirty="0" err="1"/>
              <a:t>PubMed</a:t>
            </a:r>
            <a:r>
              <a:rPr lang="es-ES" sz="3200" dirty="0"/>
              <a:t>, </a:t>
            </a:r>
            <a:r>
              <a:rPr lang="es-ES" sz="3200" dirty="0" err="1"/>
              <a:t>ArXiv</a:t>
            </a:r>
            <a:r>
              <a:rPr lang="es-ES" sz="3200" dirty="0"/>
              <a:t>, etc. </a:t>
            </a:r>
          </a:p>
          <a:p>
            <a:pPr algn="just"/>
            <a:r>
              <a:rPr lang="es-ES" sz="3200" dirty="0" smtClean="0"/>
              <a:t>Permite </a:t>
            </a:r>
            <a:r>
              <a:rPr lang="es-ES" sz="3200" dirty="0"/>
              <a:t>realizar búsquedas a texto completo en la biblioteca de archivos PDF, dispone de un visor propio de documentos PDF en el que podemos subrayar el documento y hacer anotaciones para compartir con colegas. </a:t>
            </a:r>
          </a:p>
          <a:p>
            <a:pPr algn="just"/>
            <a:r>
              <a:rPr lang="es-ES" sz="3200" dirty="0" smtClean="0"/>
              <a:t>Permite </a:t>
            </a:r>
            <a:r>
              <a:rPr lang="es-ES" sz="3200" dirty="0"/>
              <a:t>sincronizar la base de datos bibliográfica a través de varios ordenadores, compartir con colegas, administrar online o integrar las referencias en blogs y sitios web. </a:t>
            </a:r>
          </a:p>
          <a:p>
            <a:pPr algn="just"/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15459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7874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2800" b="1" dirty="0" smtClean="0"/>
              <a:t>MENDELEY Y WORD</a:t>
            </a:r>
            <a:endParaRPr lang="es-ES" sz="28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955040"/>
            <a:ext cx="10744200" cy="556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4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802640"/>
            <a:ext cx="11214100" cy="5610860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7874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2800" b="1" dirty="0" smtClean="0"/>
              <a:t>MENDELEY Y WORD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287262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800" y="0"/>
            <a:ext cx="10515600" cy="1325563"/>
          </a:xfrm>
        </p:spPr>
        <p:txBody>
          <a:bodyPr/>
          <a:lstStyle/>
          <a:p>
            <a:pPr algn="ctr"/>
            <a:r>
              <a:rPr lang="es-ES" b="1" dirty="0"/>
              <a:t>Características de </a:t>
            </a:r>
            <a:r>
              <a:rPr lang="es-ES" b="1" dirty="0" err="1"/>
              <a:t>Mendeley</a:t>
            </a:r>
            <a:r>
              <a:rPr lang="es-ES" b="1" dirty="0"/>
              <a:t>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58800" y="1495425"/>
            <a:ext cx="11633200" cy="4351338"/>
          </a:xfrm>
        </p:spPr>
        <p:txBody>
          <a:bodyPr>
            <a:noAutofit/>
          </a:bodyPr>
          <a:lstStyle/>
          <a:p>
            <a:pPr algn="just"/>
            <a:r>
              <a:rPr lang="es-ES" sz="3200" dirty="0" smtClean="0"/>
              <a:t>Integración </a:t>
            </a:r>
            <a:r>
              <a:rPr lang="es-ES" sz="3200" dirty="0"/>
              <a:t>con editores de texto como Microsoft Word u </a:t>
            </a:r>
            <a:r>
              <a:rPr lang="es-ES" sz="3200" dirty="0" err="1"/>
              <a:t>OpenOffice</a:t>
            </a:r>
            <a:r>
              <a:rPr lang="es-ES" sz="3200" dirty="0"/>
              <a:t> </a:t>
            </a:r>
            <a:r>
              <a:rPr lang="es-ES" sz="3200" dirty="0" err="1"/>
              <a:t>Writer</a:t>
            </a:r>
            <a:r>
              <a:rPr lang="es-ES" sz="3200" dirty="0"/>
              <a:t>. </a:t>
            </a:r>
          </a:p>
          <a:p>
            <a:pPr algn="just"/>
            <a:r>
              <a:rPr lang="es-ES" sz="3200" dirty="0" smtClean="0"/>
              <a:t>Captura </a:t>
            </a:r>
            <a:r>
              <a:rPr lang="es-ES" sz="3200" dirty="0"/>
              <a:t>referencias bibliográficas de sitios web usando la herramienta “Web </a:t>
            </a:r>
            <a:r>
              <a:rPr lang="es-ES" sz="3200" dirty="0" err="1"/>
              <a:t>Importer</a:t>
            </a:r>
            <a:r>
              <a:rPr lang="es-ES" sz="3200" dirty="0"/>
              <a:t>” para instalar en diferentes navegadores o sincronizándose con </a:t>
            </a:r>
            <a:r>
              <a:rPr lang="es-ES" sz="3200" dirty="0" err="1"/>
              <a:t>Citeulike</a:t>
            </a:r>
            <a:r>
              <a:rPr lang="es-ES" sz="3200" dirty="0"/>
              <a:t> y </a:t>
            </a:r>
            <a:r>
              <a:rPr lang="es-ES" sz="3200" dirty="0" err="1"/>
              <a:t>Zotero</a:t>
            </a:r>
            <a:r>
              <a:rPr lang="es-ES" sz="3200" dirty="0"/>
              <a:t>. </a:t>
            </a:r>
          </a:p>
          <a:p>
            <a:pPr algn="just"/>
            <a:r>
              <a:rPr lang="es-ES" sz="3200" dirty="0" smtClean="0"/>
              <a:t>Crear </a:t>
            </a:r>
            <a:r>
              <a:rPr lang="es-ES" sz="3200" dirty="0"/>
              <a:t>grupos para compartir documentos y etiquetas con colegas </a:t>
            </a:r>
          </a:p>
          <a:p>
            <a:pPr algn="just"/>
            <a:r>
              <a:rPr lang="es-ES" sz="3200" dirty="0" smtClean="0"/>
              <a:t>Ver </a:t>
            </a:r>
            <a:r>
              <a:rPr lang="es-ES" sz="3200" dirty="0"/>
              <a:t>estadísticas de los documentos, autores y publicaciones, además de las estadísticas sobre la biblioteca de nuestra cuenta. </a:t>
            </a:r>
          </a:p>
          <a:p>
            <a:pPr algn="just"/>
            <a:r>
              <a:rPr lang="es-ES" sz="3200" dirty="0" smtClean="0"/>
              <a:t>Permite </a:t>
            </a:r>
            <a:r>
              <a:rPr lang="es-ES" sz="3200" dirty="0"/>
              <a:t>crear un perfil profesional de investigador para compartir las publicaciones, premios y conferencias. </a:t>
            </a:r>
          </a:p>
          <a:p>
            <a:pPr algn="just"/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418230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617220"/>
            <a:ext cx="8039100" cy="528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3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265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3600" b="1" dirty="0"/>
              <a:t>ACCESO A MENDELEY Y CREACIÓN DE UNA CUENTA </a:t>
            </a:r>
            <a:endParaRPr lang="es-ES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4000" y="1203325"/>
            <a:ext cx="11772900" cy="4351338"/>
          </a:xfrm>
        </p:spPr>
        <p:txBody>
          <a:bodyPr>
            <a:noAutofit/>
          </a:bodyPr>
          <a:lstStyle/>
          <a:p>
            <a:pPr algn="just"/>
            <a:r>
              <a:rPr lang="es-ES" sz="3200" dirty="0"/>
              <a:t>Lo primero que necesitamos para poder usar </a:t>
            </a:r>
            <a:r>
              <a:rPr lang="es-ES" sz="3200" dirty="0" err="1"/>
              <a:t>Mendeley</a:t>
            </a:r>
            <a:r>
              <a:rPr lang="es-ES" sz="3200" dirty="0"/>
              <a:t> es acceder a su página web y crear una cuenta. La dirección de acceso es: http://www.mendeley.com </a:t>
            </a:r>
            <a:endParaRPr lang="es-ES" sz="3200" dirty="0" smtClean="0"/>
          </a:p>
          <a:p>
            <a:pPr algn="just"/>
            <a:r>
              <a:rPr lang="es-ES" sz="3200" dirty="0"/>
              <a:t>El siguiente paso es crear una cuenta para ello hay que pinchar en el enlace </a:t>
            </a:r>
            <a:r>
              <a:rPr lang="es-ES" sz="3200" b="1" dirty="0"/>
              <a:t>“</a:t>
            </a:r>
            <a:r>
              <a:rPr lang="es-ES" sz="3200" b="1" dirty="0" err="1"/>
              <a:t>create</a:t>
            </a:r>
            <a:r>
              <a:rPr lang="es-ES" sz="3200" b="1" dirty="0"/>
              <a:t> a new </a:t>
            </a:r>
            <a:r>
              <a:rPr lang="es-ES" sz="3200" b="1" dirty="0" err="1"/>
              <a:t>account</a:t>
            </a:r>
            <a:r>
              <a:rPr lang="es-ES" sz="3200" b="1" dirty="0"/>
              <a:t>” </a:t>
            </a:r>
            <a:r>
              <a:rPr lang="es-ES" sz="3200" dirty="0"/>
              <a:t>y cubrir el formulario correspondiente. </a:t>
            </a:r>
            <a:endParaRPr lang="es-ES" sz="3200" dirty="0" smtClean="0"/>
          </a:p>
          <a:p>
            <a:pPr algn="just"/>
            <a:r>
              <a:rPr lang="es-ES" sz="3200" dirty="0"/>
              <a:t>Una vez creada la cuenta podremos descargarnos la aplicación para instalar en nuestro ordenador, desde el enlace </a:t>
            </a:r>
            <a:r>
              <a:rPr lang="es-ES" sz="3200" dirty="0" err="1"/>
              <a:t>Download</a:t>
            </a:r>
            <a:r>
              <a:rPr lang="es-ES" sz="3200" dirty="0"/>
              <a:t> </a:t>
            </a:r>
            <a:r>
              <a:rPr lang="es-ES" sz="3200" dirty="0" err="1"/>
              <a:t>Mendeley</a:t>
            </a:r>
            <a:r>
              <a:rPr lang="es-ES" sz="3200" dirty="0"/>
              <a:t> Desktop. </a:t>
            </a:r>
            <a:endParaRPr lang="es-ES" sz="3200" dirty="0" smtClean="0"/>
          </a:p>
          <a:p>
            <a:pPr algn="just"/>
            <a:r>
              <a:rPr lang="es-ES" sz="3200" dirty="0"/>
              <a:t>De esta forma tendremos disponibles la versión local (en adelante </a:t>
            </a:r>
            <a:r>
              <a:rPr lang="es-ES" sz="3200" dirty="0" err="1"/>
              <a:t>Mendeley</a:t>
            </a:r>
            <a:r>
              <a:rPr lang="es-ES" sz="3200" dirty="0"/>
              <a:t> Desktop) y la versión web. </a:t>
            </a:r>
          </a:p>
        </p:txBody>
      </p:sp>
    </p:spTree>
    <p:extLst>
      <p:ext uri="{BB962C8B-B14F-4D97-AF65-F5344CB8AC3E}">
        <p14:creationId xmlns:p14="http://schemas.microsoft.com/office/powerpoint/2010/main" val="315527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65125"/>
            <a:ext cx="11925300" cy="614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3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635000"/>
            <a:ext cx="99441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6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4" y="365124"/>
            <a:ext cx="10912476" cy="606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1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746</Words>
  <Application>Microsoft Office PowerPoint</Application>
  <PresentationFormat>Panorámica</PresentationFormat>
  <Paragraphs>64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Tema de Office</vt:lpstr>
      <vt:lpstr>Presentación de PowerPoint</vt:lpstr>
      <vt:lpstr>¿QUÉ ES MENDELEY? </vt:lpstr>
      <vt:lpstr>Características de Mendeley </vt:lpstr>
      <vt:lpstr>Características de Mendeley </vt:lpstr>
      <vt:lpstr>Presentación de PowerPoint</vt:lpstr>
      <vt:lpstr>ACCESO A MENDELEY Y CREACIÓN DE UNA CUENTA </vt:lpstr>
      <vt:lpstr>Presentación de PowerPoint</vt:lpstr>
      <vt:lpstr>Presentación de PowerPoint</vt:lpstr>
      <vt:lpstr>Presentación de PowerPoint</vt:lpstr>
      <vt:lpstr>AÑADIR REFERENCIAS </vt:lpstr>
      <vt:lpstr>Manualmente</vt:lpstr>
      <vt:lpstr>Añadiendo directamente documentos desde archivos PDF </vt:lpstr>
      <vt:lpstr>Añadiendo directamente documentos desde archivos PDF </vt:lpstr>
      <vt:lpstr>Importando desde otros gestores bibliográficos como EndNote, BibText y otras bibliotecas con formato RIS. </vt:lpstr>
      <vt:lpstr>Importando resultados desde Bases de datos. </vt:lpstr>
      <vt:lpstr>Importando resultados desde Bases de datos. </vt:lpstr>
      <vt:lpstr>Presentación de PowerPoint</vt:lpstr>
      <vt:lpstr>Importando desde otros sitios Web </vt:lpstr>
      <vt:lpstr>SINCRONIZAR. </vt:lpstr>
      <vt:lpstr>SINCRONIZAR. </vt:lpstr>
      <vt:lpstr>EXPORTAR REFERENCIAS </vt:lpstr>
      <vt:lpstr>EXPORTAR REFERENCIAS </vt:lpstr>
      <vt:lpstr>EXPORTAR REFERENCIAS </vt:lpstr>
      <vt:lpstr>EXPORTAR REFERENCIAS </vt:lpstr>
      <vt:lpstr>MENDELEY Y WORD</vt:lpstr>
      <vt:lpstr>MENDELEY Y WORD</vt:lpstr>
      <vt:lpstr>MENDELEY Y WORD</vt:lpstr>
      <vt:lpstr>MENDELEY Y WORD</vt:lpstr>
      <vt:lpstr>MENDELEY Y WORD</vt:lpstr>
      <vt:lpstr>MENDELEY Y WORD</vt:lpstr>
      <vt:lpstr>MENDELEY Y WORD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BASES DE DATOS</dc:title>
  <dc:creator>Ernesto</dc:creator>
  <cp:lastModifiedBy>Ernesto</cp:lastModifiedBy>
  <cp:revision>27</cp:revision>
  <dcterms:created xsi:type="dcterms:W3CDTF">2015-09-02T14:26:24Z</dcterms:created>
  <dcterms:modified xsi:type="dcterms:W3CDTF">2015-09-04T02:58:11Z</dcterms:modified>
</cp:coreProperties>
</file>